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6" r:id="rId2"/>
    <p:sldId id="264" r:id="rId3"/>
    <p:sldId id="256" r:id="rId4"/>
    <p:sldId id="258" r:id="rId5"/>
    <p:sldId id="261" r:id="rId6"/>
    <p:sldId id="259" r:id="rId7"/>
    <p:sldId id="262" r:id="rId8"/>
    <p:sldId id="257" r:id="rId9"/>
    <p:sldId id="263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7.4988927165354049E-3"/>
                  <c:y val="-8.7456933596399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Feedstock costs</c:v>
                </c:pt>
                <c:pt idx="1">
                  <c:v>Capital Charges</c:v>
                </c:pt>
                <c:pt idx="2">
                  <c:v>Operating costs</c:v>
                </c:pt>
                <c:pt idx="3">
                  <c:v>Fuel cost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0.55000000000000004</c:v>
                </c:pt>
                <c:pt idx="1">
                  <c:v>0.22500000000000001</c:v>
                </c:pt>
                <c:pt idx="2" formatCode="0%">
                  <c:v>0.17</c:v>
                </c:pt>
                <c:pt idx="3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Ethylene capacity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North America</c:v>
                </c:pt>
                <c:pt idx="1">
                  <c:v>EU</c:v>
                </c:pt>
                <c:pt idx="2">
                  <c:v>Far East</c:v>
                </c:pt>
                <c:pt idx="3">
                  <c:v>Middle East</c:v>
                </c:pt>
                <c:pt idx="4">
                  <c:v>rest of the World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0.29899999999999999</c:v>
                </c:pt>
                <c:pt idx="1">
                  <c:v>0.28999999999999998</c:v>
                </c:pt>
                <c:pt idx="2" formatCode="0.00%">
                  <c:v>0.251</c:v>
                </c:pt>
                <c:pt idx="3" formatCode="0.00%">
                  <c:v>8.6999999999999994E-2</c:v>
                </c:pt>
                <c:pt idx="4" formatCode="0.00%">
                  <c:v>7.1999999999999995E-2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Ethylene capacity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Saudi Arabia</c:v>
                </c:pt>
                <c:pt idx="1">
                  <c:v>Iran</c:v>
                </c:pt>
                <c:pt idx="2">
                  <c:v>Qatar</c:v>
                </c:pt>
                <c:pt idx="3">
                  <c:v>Kuwait</c:v>
                </c:pt>
                <c:pt idx="4">
                  <c:v>UAE</c:v>
                </c:pt>
                <c:pt idx="5">
                  <c:v>Iraq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0.65100000000000002</c:v>
                </c:pt>
                <c:pt idx="1">
                  <c:v>0.11600000000000001</c:v>
                </c:pt>
                <c:pt idx="2">
                  <c:v>9.9000000000000005E-2</c:v>
                </c:pt>
                <c:pt idx="3">
                  <c:v>7.6999999999999999E-2</c:v>
                </c:pt>
                <c:pt idx="4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2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64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2692E02B-103E-4B26-B10E-DEB99FA62D0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2/18/2016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1FEAC6FE-58E6-4499-9F54-89FAA15D63C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AppData\Local\Microsoft\Windows\Temporary Internet Files\Content.IE5\OACBV0ZZ\3D_bar_graph.svg[1].png"/>
          <p:cNvPicPr>
            <a:picLocks noChangeAspect="1" noChangeArrowheads="1"/>
          </p:cNvPicPr>
          <p:nvPr/>
        </p:nvPicPr>
        <p:blipFill>
          <a:blip r:embed="rId2" cstate="print">
            <a:lum bright="94000"/>
          </a:blip>
          <a:srcRect/>
          <a:stretch>
            <a:fillRect/>
          </a:stretch>
        </p:blipFill>
        <p:spPr bwMode="auto">
          <a:xfrm>
            <a:off x="2779366" y="0"/>
            <a:ext cx="7507635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838200"/>
            <a:ext cx="716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Effect of Low Crude Oil Prices </a:t>
            </a:r>
            <a:b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on the Chemical &amp; Petrochemical </a:t>
            </a:r>
            <a:b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Industries</a:t>
            </a:r>
            <a:r>
              <a:rPr lang="en-US" sz="2200" b="1" cap="all" dirty="0">
                <a:solidFill>
                  <a:prstClr val="black"/>
                </a:solidFill>
              </a:rPr>
              <a:t/>
            </a:r>
            <a:br>
              <a:rPr lang="en-US" sz="2200" b="1" cap="all" dirty="0">
                <a:solidFill>
                  <a:prstClr val="black"/>
                </a:solidFill>
              </a:rPr>
            </a:br>
            <a:r>
              <a:rPr lang="en-US" b="1" cap="all" dirty="0">
                <a:solidFill>
                  <a:prstClr val="black"/>
                </a:solidFill>
              </a:rPr>
              <a:t/>
            </a:r>
            <a:br>
              <a:rPr lang="en-US" b="1" cap="all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 Paper presented by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err="1">
                <a:solidFill>
                  <a:prstClr val="black"/>
                </a:solidFill>
              </a:rPr>
              <a:t>Abduljabbar</a:t>
            </a:r>
            <a:r>
              <a:rPr lang="en-US" dirty="0">
                <a:solidFill>
                  <a:prstClr val="black"/>
                </a:solidFill>
              </a:rPr>
              <a:t> M. Alwaggaa (</a:t>
            </a:r>
            <a:r>
              <a:rPr lang="en-US" dirty="0" err="1">
                <a:solidFill>
                  <a:prstClr val="black"/>
                </a:solidFill>
              </a:rPr>
              <a:t>B.SC,M.Sc</a:t>
            </a:r>
            <a:r>
              <a:rPr lang="en-US" dirty="0">
                <a:solidFill>
                  <a:prstClr val="black"/>
                </a:solidFill>
              </a:rPr>
              <a:t>), Oil </a:t>
            </a:r>
            <a:r>
              <a:rPr lang="en-US" dirty="0" smtClean="0">
                <a:solidFill>
                  <a:prstClr val="black"/>
                </a:solidFill>
              </a:rPr>
              <a:t>Expert-part1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Zaid Hammo (</a:t>
            </a:r>
            <a:r>
              <a:rPr lang="en-US" dirty="0" err="1">
                <a:solidFill>
                  <a:prstClr val="black"/>
                </a:solidFill>
              </a:rPr>
              <a:t>B.Sc</a:t>
            </a:r>
            <a:r>
              <a:rPr lang="en-US" dirty="0">
                <a:solidFill>
                  <a:prstClr val="black"/>
                </a:solidFill>
              </a:rPr>
              <a:t>), Oil </a:t>
            </a:r>
            <a:r>
              <a:rPr lang="en-US" dirty="0" smtClean="0">
                <a:solidFill>
                  <a:prstClr val="black"/>
                </a:solidFill>
              </a:rPr>
              <a:t>Expert-part2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To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                           </a:t>
            </a:r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Arab Federation for</a:t>
            </a:r>
          </a:p>
          <a:p>
            <a:pPr algn="ctr" defTabSz="914400"/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Chemical &amp; Petrochemical Industries</a:t>
            </a:r>
          </a:p>
          <a:p>
            <a:pPr algn="ctr" defTabSz="914400"/>
            <a:r>
              <a:rPr lang="en-US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cap="all" dirty="0">
                <a:solidFill>
                  <a:prstClr val="black"/>
                </a:solidFill>
              </a:rPr>
              <a:t/>
            </a:r>
            <a:br>
              <a:rPr lang="en-US" b="1" cap="all" dirty="0">
                <a:solidFill>
                  <a:prstClr val="black"/>
                </a:solidFill>
              </a:rPr>
            </a:br>
            <a:r>
              <a:rPr lang="en-US" b="1" cap="all" dirty="0">
                <a:solidFill>
                  <a:prstClr val="black"/>
                </a:solidFill>
              </a:rPr>
              <a:t>Amman- 17th February , 2016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1383828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4114800"/>
            <a:ext cx="2657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13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90273216"/>
              </p:ext>
            </p:extLst>
          </p:nvPr>
        </p:nvGraphicFramePr>
        <p:xfrm>
          <a:off x="1364974" y="887895"/>
          <a:ext cx="5485770" cy="494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9444" y="152716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Ethylene Capacity (2008)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0832" y="618308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World Capacity=120 million </a:t>
            </a:r>
            <a:r>
              <a:rPr lang="en-US" sz="2000" b="1" dirty="0" err="1" smtClean="0"/>
              <a:t>tonnes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49367" y="6183086"/>
            <a:ext cx="42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 Capacity=10.4 million </a:t>
            </a:r>
            <a:r>
              <a:rPr lang="en-US" sz="2000" b="1" dirty="0" err="1" smtClean="0"/>
              <a:t>tonnes</a:t>
            </a:r>
            <a:endParaRPr lang="en-US" sz="2000" b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22383339"/>
              </p:ext>
            </p:extLst>
          </p:nvPr>
        </p:nvGraphicFramePr>
        <p:xfrm>
          <a:off x="6665843" y="675936"/>
          <a:ext cx="5526157" cy="499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8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225" y="1152939"/>
            <a:ext cx="106908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Most </a:t>
            </a:r>
            <a:r>
              <a:rPr lang="en-US" sz="2800" b="1" dirty="0" err="1" smtClean="0"/>
              <a:t>Feedstocks</a:t>
            </a:r>
            <a:r>
              <a:rPr lang="en-US" sz="2800" b="1" dirty="0" smtClean="0"/>
              <a:t> production in the ME region use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Gas price in the ME is </a:t>
            </a:r>
            <a:r>
              <a:rPr lang="en-US" sz="2800" b="1" u="sng" dirty="0" smtClean="0"/>
              <a:t>not related </a:t>
            </a:r>
            <a:r>
              <a:rPr lang="en-US" sz="2800" b="1" dirty="0" smtClean="0"/>
              <a:t>to crude oil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While in other regions gas price is related to crude oil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In other words competition with ME producers much easier now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5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18" y="682246"/>
            <a:ext cx="10468174" cy="5701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5343" y="159026"/>
            <a:ext cx="736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Some of the Ethylene producers in the ME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730" y="950724"/>
            <a:ext cx="10681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It was a historical opportunity to invest in the ME when high crude oil prevailed.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Impact of crude oil prices on petrochemical industry is country/region dependent.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However, most of the regions affected other than the ME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Refinery margins also been affected, still it depends on a certain product demand.</a:t>
            </a: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Environmental regulations, Energy alternatives, technology development,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Competition now is tougher between regions depending on transport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ME should think of attracting investments for new projects during this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Strategic location of the ME make it easier to compete others</a:t>
            </a:r>
            <a:endParaRPr lang="en-US" sz="2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014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8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252" y="2398644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66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1184" y="2803782"/>
            <a:ext cx="4104457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algn="ctr">
              <a:spcBef>
                <a:spcPct val="0"/>
              </a:spcBef>
              <a:buNone/>
              <a:defRPr kumimoji="0" sz="2800" b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Crud Oil Price Impact</a:t>
            </a:r>
          </a:p>
          <a:p>
            <a:r>
              <a:rPr lang="en-US" dirty="0"/>
              <a:t>On</a:t>
            </a:r>
          </a:p>
          <a:p>
            <a:r>
              <a:rPr lang="en-US" dirty="0"/>
              <a:t>Petrochemical Industry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1982" y="1050708"/>
            <a:ext cx="84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39269" y="4757530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Presented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by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Zaid Hammo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89" y="333978"/>
            <a:ext cx="4400511" cy="6176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5914" y="349904"/>
            <a:ext cx="68691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Feedstock represents only 2% of each barrel of crude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Crude oil </a:t>
            </a:r>
            <a:r>
              <a:rPr lang="en-US" b="1" dirty="0" err="1" smtClean="0"/>
              <a:t>feedstocks</a:t>
            </a:r>
            <a:r>
              <a:rPr lang="en-US" b="1" dirty="0" smtClean="0"/>
              <a:t> represent around 70%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Alternative sources </a:t>
            </a:r>
            <a:r>
              <a:rPr lang="en-US" b="1" dirty="0" err="1" smtClean="0"/>
              <a:t>feedstocks</a:t>
            </a:r>
            <a:r>
              <a:rPr lang="en-US" b="1" dirty="0" smtClean="0"/>
              <a:t> around 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Cost of </a:t>
            </a:r>
            <a:r>
              <a:rPr lang="en-US" b="1" dirty="0" err="1" smtClean="0"/>
              <a:t>feedstocks</a:t>
            </a:r>
            <a:r>
              <a:rPr lang="en-US" b="1" dirty="0" smtClean="0"/>
              <a:t> represents 45-55% of </a:t>
            </a:r>
            <a:r>
              <a:rPr lang="en-US" b="1" dirty="0" err="1" smtClean="0"/>
              <a:t>petchem</a:t>
            </a:r>
            <a:r>
              <a:rPr lang="en-US" b="1" dirty="0" smtClean="0"/>
              <a:t>. </a:t>
            </a:r>
            <a:r>
              <a:rPr lang="en-US" b="1" dirty="0" err="1" smtClean="0"/>
              <a:t>proj</a:t>
            </a:r>
            <a:r>
              <a:rPr lang="en-US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Direct relation between crude &amp; </a:t>
            </a:r>
            <a:r>
              <a:rPr lang="en-US" b="1" dirty="0" err="1" smtClean="0"/>
              <a:t>feedstocks</a:t>
            </a:r>
            <a:r>
              <a:rPr lang="en-US" b="1" dirty="0" smtClean="0"/>
              <a:t> prices (regional)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Refinery margins depends on product/feedstock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Transport </a:t>
            </a:r>
            <a:r>
              <a:rPr lang="en-US" b="1" dirty="0"/>
              <a:t>cost, competition, currency exchange.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Resilience of petrochemical industry will shape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Behavior is country/region 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Shape of forecast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Turning point /decision making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12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0"/>
            <a:ext cx="10694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57" y="384313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Ethylene Cracking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27902336"/>
              </p:ext>
            </p:extLst>
          </p:nvPr>
        </p:nvGraphicFramePr>
        <p:xfrm>
          <a:off x="2764636" y="9075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76" y="384313"/>
            <a:ext cx="10619562" cy="597496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683030" y="4837043"/>
            <a:ext cx="10204174" cy="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83030" y="4467711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$300/</a:t>
            </a:r>
            <a:r>
              <a:rPr lang="en-US" b="1" dirty="0" err="1" smtClean="0">
                <a:solidFill>
                  <a:srgbClr val="FF0000"/>
                </a:solidFill>
              </a:rPr>
              <a:t>tonne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Floor price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7" y="111815"/>
            <a:ext cx="5110365" cy="5694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0" y="125070"/>
            <a:ext cx="5282647" cy="5681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0747" y="6042992"/>
            <a:ext cx="350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Wti</a:t>
            </a:r>
            <a:r>
              <a:rPr lang="en-US" sz="2400" b="1" dirty="0" smtClean="0"/>
              <a:t> futures curve $/</a:t>
            </a:r>
            <a:r>
              <a:rPr lang="en-US" sz="2400" b="1" dirty="0" err="1" smtClean="0"/>
              <a:t>bbl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1860" y="5981438"/>
            <a:ext cx="400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Ethylene futures curve c/</a:t>
            </a:r>
            <a:r>
              <a:rPr lang="en-US" sz="2400" b="1" dirty="0" err="1" smtClean="0"/>
              <a:t>lb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60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225754"/>
            <a:ext cx="10495722" cy="64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34" y="682247"/>
            <a:ext cx="9586428" cy="5730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9290" y="159027"/>
            <a:ext cx="908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Crude Price Recovery terms (short, medium &amp; long)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291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 Hammo</dc:creator>
  <cp:lastModifiedBy>Aghadeer</cp:lastModifiedBy>
  <cp:revision>91</cp:revision>
  <dcterms:created xsi:type="dcterms:W3CDTF">2016-02-13T21:10:00Z</dcterms:created>
  <dcterms:modified xsi:type="dcterms:W3CDTF">2016-02-18T10:23:32Z</dcterms:modified>
</cp:coreProperties>
</file>